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79" r:id="rId14"/>
    <p:sldId id="280" r:id="rId15"/>
    <p:sldId id="281" r:id="rId16"/>
    <p:sldId id="269" r:id="rId17"/>
    <p:sldId id="276" r:id="rId18"/>
    <p:sldId id="267" r:id="rId19"/>
    <p:sldId id="268" r:id="rId20"/>
    <p:sldId id="270" r:id="rId21"/>
    <p:sldId id="271" r:id="rId22"/>
    <p:sldId id="272" r:id="rId23"/>
    <p:sldId id="277" r:id="rId24"/>
    <p:sldId id="273" r:id="rId25"/>
    <p:sldId id="274" r:id="rId26"/>
    <p:sldId id="275" r:id="rId27"/>
    <p:sldId id="278" r:id="rId28"/>
  </p:sldIdLst>
  <p:sldSz cx="14630400" cy="8229600"/>
  <p:notesSz cx="8229600" cy="14630400"/>
  <p:embeddedFontLst>
    <p:embeddedFont>
      <p:font typeface="Roboto Slab" pitchFamily="34" charset="0"/>
      <p:bold r:id="rId32"/>
    </p:embeddedFont>
    <p:embeddedFont>
      <p:font typeface="Roboto Slab" pitchFamily="34" charset="-122"/>
      <p:bold r:id="rId33"/>
    </p:embeddedFont>
    <p:embeddedFont>
      <p:font typeface="Roboto Slab" pitchFamily="34" charset="-120"/>
      <p:bold r:id="rId34"/>
    </p:embeddedFont>
    <p:embeddedFont>
      <p:font typeface="Roboto" panose="02000000000000000000" pitchFamily="34" charset="0"/>
      <p:regular r:id="rId35"/>
    </p:embeddedFont>
    <p:embeddedFont>
      <p:font typeface="Roboto" panose="02000000000000000000" pitchFamily="34" charset="-122"/>
      <p:regular r:id="rId36"/>
    </p:embeddedFont>
    <p:embeddedFont>
      <p:font typeface="Roboto" panose="02000000000000000000" pitchFamily="34" charset="-120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47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 and Found</a:t>
            </a:r>
            <a:endParaRPr lang="en-US" sz="4450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IN" altLang="en-US" sz="445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78642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Web-Based Portal to Help People Reunite with Their Belongings</a:t>
            </a:r>
            <a:endParaRPr lang="en-US" sz="2000" dirty="0">
              <a:solidFill>
                <a:schemeClr val="bg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38288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PRESENTED BY:</a:t>
            </a:r>
            <a:r>
              <a:rPr lang="en-IN" altLang="en-US" sz="2000" dirty="0">
                <a:solidFill>
                  <a:schemeClr val="bg1"/>
                </a:solidFill>
              </a:rPr>
              <a:t> Group 41 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2000" dirty="0">
                <a:solidFill>
                  <a:schemeClr val="bg1"/>
                </a:solidFill>
              </a:rPr>
              <a:t>Arjun Rai</a:t>
            </a:r>
            <a:r>
              <a:rPr lang="en-US" altLang="en-US" sz="2000" dirty="0">
                <a:solidFill>
                  <a:schemeClr val="bg1"/>
                </a:solidFill>
              </a:rPr>
              <a:t>(IIT20231</a:t>
            </a:r>
            <a:r>
              <a:rPr lang="en-IN" altLang="en-US" sz="2000" dirty="0">
                <a:solidFill>
                  <a:schemeClr val="bg1"/>
                </a:solidFill>
              </a:rPr>
              <a:t>74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2000" dirty="0">
                <a:solidFill>
                  <a:schemeClr val="bg1"/>
                </a:solidFill>
              </a:rPr>
              <a:t>Kushagra Gupta</a:t>
            </a:r>
            <a:r>
              <a:rPr lang="en-US" altLang="en-US" sz="2000" dirty="0">
                <a:solidFill>
                  <a:schemeClr val="bg1"/>
                </a:solidFill>
              </a:rPr>
              <a:t>(IIT202317</a:t>
            </a:r>
            <a:r>
              <a:rPr lang="en-IN" altLang="en-US" sz="2000" dirty="0">
                <a:solidFill>
                  <a:schemeClr val="bg1"/>
                </a:solidFill>
              </a:rPr>
              <a:t>5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2000" dirty="0">
                <a:solidFill>
                  <a:schemeClr val="bg1"/>
                </a:solidFill>
              </a:rPr>
              <a:t>Aniz Agarwal</a:t>
            </a:r>
            <a:r>
              <a:rPr lang="en-US" altLang="en-US" sz="2000" dirty="0">
                <a:solidFill>
                  <a:schemeClr val="bg1"/>
                </a:solidFill>
              </a:rPr>
              <a:t>(IIT20231</a:t>
            </a:r>
            <a:r>
              <a:rPr lang="en-IN" altLang="en-US" sz="2000" dirty="0">
                <a:solidFill>
                  <a:schemeClr val="bg1"/>
                </a:solidFill>
              </a:rPr>
              <a:t>89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2000" dirty="0">
                <a:solidFill>
                  <a:schemeClr val="bg1"/>
                </a:solidFill>
              </a:rPr>
              <a:t>Khushwant </a:t>
            </a:r>
            <a:r>
              <a:rPr lang="en-US" altLang="en-US" sz="2000" dirty="0">
                <a:solidFill>
                  <a:schemeClr val="bg1"/>
                </a:solidFill>
              </a:rPr>
              <a:t>(IIT2023</a:t>
            </a:r>
            <a:r>
              <a:rPr lang="en-IN" altLang="en-US" sz="2000" dirty="0">
                <a:solidFill>
                  <a:schemeClr val="bg1"/>
                </a:solidFill>
              </a:rPr>
              <a:t>212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2000" dirty="0">
                <a:solidFill>
                  <a:schemeClr val="bg1"/>
                </a:solidFill>
              </a:rPr>
              <a:t>Rohan Bingi</a:t>
            </a:r>
            <a:r>
              <a:rPr lang="en-US" altLang="en-US" sz="2000" dirty="0">
                <a:solidFill>
                  <a:schemeClr val="bg1"/>
                </a:solidFill>
              </a:rPr>
              <a:t>(IIT202320</a:t>
            </a:r>
            <a:r>
              <a:rPr lang="en-IN" altLang="en-US" sz="2000" dirty="0">
                <a:solidFill>
                  <a:schemeClr val="bg1"/>
                </a:solidFill>
              </a:rPr>
              <a:t>9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270040" y="5058847"/>
            <a:ext cx="153507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0" name="Text Box 9"/>
          <p:cNvSpPr txBox="1"/>
          <p:nvPr/>
        </p:nvSpPr>
        <p:spPr>
          <a:xfrm>
            <a:off x="678815" y="2357120"/>
            <a:ext cx="4876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solidFill>
                  <a:schemeClr val="accent5"/>
                </a:solidFill>
              </a:rPr>
              <a:t>Project Number 14</a:t>
            </a:r>
            <a:endParaRPr lang="en-IN" altLang="en-US" sz="2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3783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Screenshots &amp; Walkthrough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Reporting 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Simple, intuitive forms capture item details and photos.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9156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OTP Verification Page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Seamless and secure email confirmation with One Time Passwords.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907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&amp; Claim Interface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Effortless browsing and claiming of listed items using filters and security prompts.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WhatsApp Image 2025-05-01 at 1.10.5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045" y="585470"/>
            <a:ext cx="8506460" cy="7218045"/>
          </a:xfrm>
          <a:prstGeom prst="rect">
            <a:avLst/>
          </a:prstGeom>
        </p:spPr>
      </p:pic>
      <p:pic>
        <p:nvPicPr>
          <p:cNvPr id="5" name="Picture 4" descr="WhatsApp Image 2025-05-01 at 1.10.52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596265"/>
            <a:ext cx="4991735" cy="7204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WhatsApp Image 2025-05-01 at 1.10.5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3495"/>
            <a:ext cx="14652625" cy="8181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5-01 at 1.10.50 PM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4630400" cy="8228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7974"/>
            <a:ext cx="677025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We Overcame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1530906" y="30147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OTP Email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05200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Developed secure and reliable one-time password verification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Uploads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505200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Handled file uploads, storage, and correct linking with items.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Referential Integrity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Maintained consistent relationships among relational database tables.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WhatsApp Image 2025-05-01 at 11.09.4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727075"/>
            <a:ext cx="11750040" cy="6946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Design &amp; Normalization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Tables Included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Users, OTP verification, categories, items, photos, claims, reports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Ensures atomic values, full key dependencies, and no transitive dependencies.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Reduces redundancy, maintains data integrity, and supports scalability.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3NF Normalization Explained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70815" y="53522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42635"/>
            <a:ext cx="636579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6323965" y="3276600"/>
            <a:ext cx="72783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There are no transitive dependencies betwee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non-key attributes.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Non-key attributes depend only on the primary key, not on other non-key attributes.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User-related data (like phone number, hostel, room number) is stored only in the users table and referenced via foreign keys in other tables (e.g., founditems.posted_by).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Item photos are stored in separate tables (founditemphotos, lostitemphotos) and linked to their respective items via found_item_id and lost_item_id, eliminating repetition and maintaining flexibility.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702468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Entities in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Handles profiles with name, email, and location attributes.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6507004" y="3445669"/>
            <a:ext cx="28855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 and Found Items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Separate entities storing detailed descriptions for reporting.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Category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Classifies each item under one specific type.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Photos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Multiple images per item for clear identification.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5187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Relationships Between Entities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and Items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 can post many lost or found items.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Items and Categories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Each item belongs to exactly one category.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Items and Photos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One-to-many relation: items have multiple photos.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Claims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 claim found items, validating with a security answer.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Loss of Personal Items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People frequently lose belongings in busy public spaces.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Centralized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Institutions like colleges lack unified digital recovery solutions.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7017306" y="54840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Inefficient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Current methods are slow, fragmented, and opaque for users.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 descr="WhatsApp Image 2025-05-01 at 1.10.50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61925"/>
            <a:ext cx="5892165" cy="76307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Attributes and Data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7017306" y="33733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Attributes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Name, email, location, and description assigned appropriately.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937319" y="3373398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Composite Relationships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18146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Many-to-one and many-to-many relations illustrated for key processes.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Claims secured by user-provided answers for verification.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WhatsApp Image 2025-05-01 at 11.09.2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330" y="213995"/>
            <a:ext cx="11243310" cy="77590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Normalized Tables Ensure Data Integrity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Separate Tables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Each entity has its own table to prevent duplication and maintain 3NF compliance.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Keys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Unique identifiers like </a:t>
            </a:r>
            <a:r>
              <a:rPr lang="en-US" sz="1750" b="1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user_id</a:t>
            </a: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found_item_id</a:t>
            </a: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ensure record uniqueness.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Foreign Keys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Links like </a:t>
            </a:r>
            <a:r>
              <a:rPr lang="en-US" sz="1750" b="1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posted_by</a:t>
            </a: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category_id</a:t>
            </a: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preserve referential integrity.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167622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Optimizing for Scalability and Maintenance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Photos Table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images separately to avoid redundancy and improve scalability.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Claims Table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Manages item claims independently to streamline record updates and queries.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OTP Verification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Handles email security distinctly, enhancing user authentication workflows.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883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This Schema Design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61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112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Querying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01628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Reduces data retrieval times with well-structured relationships.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578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4528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Maintenance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943237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Clear module separation simplifies updates and troubleshooting.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994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8944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384846"/>
            <a:ext cx="676263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Prevents anomalies by enforcing normalization and key constraints.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54015" y="3395980"/>
            <a:ext cx="4707255" cy="922020"/>
          </a:xfrm>
          <a:prstGeom prst="rect">
            <a:avLst/>
          </a:prstGeom>
          <a:ln w="6350" cap="flat" cmpd="sng" algn="ctr">
            <a:noFill/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r>
              <a:rPr lang="en-US" altLang="en-US" sz="5400">
                <a:solidFill>
                  <a:schemeClr val="bg1"/>
                </a:solidFill>
              </a:rPr>
              <a:t>THANK YOU</a:t>
            </a:r>
            <a:endParaRPr lang="en-US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Simple Reporting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Enable easy reporting of lost or found items by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and Track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Allow users to quickly search and monitor item status online.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6507004" y="5160883"/>
            <a:ext cx="29631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Transparent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Streamline and clarify the recovery process for everyone.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HTML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Node.js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Express.js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&amp; 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MySQL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Postman (API Testing)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GitHub (Version Control)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9897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480191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Interact with the web UI to report or search items.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506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 UI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841075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Frontend interface sends requests to the Express server.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7115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 Server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201960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Processes business logic and manages API communication.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813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871811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and retrieves item records securely and efficiently.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64537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Central place to view all lost and found items.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Reporting 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Simple input fields for users to submit item details quickly.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Powerful filters to find items by category, date, or location.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and Privacy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Data Protection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Implements encrypted communication with HTTPS and secure sessions.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Role-based permissions to safeguard sensitive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Complies with privacy standards for transparent data usage.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and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Convenience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Rapid and straightforward item reporting and retrieval.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99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Institution Efficiency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Reduces staff workload by automating item management.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Trust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Builds confidence in the institution’s lost and found process.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s 14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Features of Lost and Found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 Reporting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Report lost or found items with photo uploads and descriptions.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Claim Verification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 claim attempts using custom security questions and OTP email verification.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50" y="5469890"/>
            <a:ext cx="7556500" cy="2021840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&amp; Track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Search by category or keyword and track claim/report statuses easily.</a:t>
            </a:r>
            <a:endParaRPr lang="en-US" sz="1750" dirty="0">
              <a:solidFill>
                <a:srgbClr val="D6E5E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1750" dirty="0">
                <a:solidFill>
                  <a:schemeClr val="bg1"/>
                </a:solidFill>
              </a:rPr>
              <a:t>Get real time updates via mail if your lost item is found or if your item belongs to</a:t>
            </a:r>
            <a:endParaRPr lang="en-IN" altLang="en-US" sz="175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IN" altLang="en-US" sz="1750" dirty="0">
                <a:solidFill>
                  <a:schemeClr val="bg1"/>
                </a:solidFill>
              </a:rPr>
              <a:t> someone else using SMTP.</a:t>
            </a:r>
            <a:endParaRPr lang="en-IN" altLang="en-US" sz="1750" dirty="0">
              <a:solidFill>
                <a:schemeClr val="bg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2861925" y="7652385"/>
            <a:ext cx="1720850" cy="57721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5390</Words>
  <Application>WPS Slides</Application>
  <PresentationFormat>On-screen Show (16:9)</PresentationFormat>
  <Paragraphs>294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Arjun Rai</cp:lastModifiedBy>
  <cp:revision>7</cp:revision>
  <dcterms:created xsi:type="dcterms:W3CDTF">2025-05-01T06:51:00Z</dcterms:created>
  <dcterms:modified xsi:type="dcterms:W3CDTF">2025-05-01T08:05:44Z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6209D0000FE64E1193D9790BA630A155_13</vt:lpwstr>
  </property>
  <property fmtid="{D5CDD505-2E9C-101B-9397-08002B2CF9AE}" pid="3" name="KSOProductBuildVer">
    <vt:lpwstr>1033-12.2.0.20795</vt:lpwstr>
  </property>
</Properties>
</file>